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324" r:id="rId7"/>
    <p:sldId id="351" r:id="rId8"/>
    <p:sldId id="357" r:id="rId9"/>
    <p:sldId id="353" r:id="rId10"/>
    <p:sldId id="354" r:id="rId11"/>
    <p:sldId id="356" r:id="rId12"/>
    <p:sldId id="355" r:id="rId13"/>
    <p:sldId id="360" r:id="rId14"/>
    <p:sldId id="359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3300"/>
    <a:srgbClr val="FF00FF"/>
    <a:srgbClr val="006600"/>
    <a:srgbClr val="99CCFF"/>
    <a:srgbClr val="0000FF"/>
    <a:srgbClr val="FF0000"/>
    <a:srgbClr val="6699FF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26" Type="http://schemas.openxmlformats.org/officeDocument/2006/relationships/image" Target="../media/image28.wmf"/><Relationship Id="rId39" Type="http://schemas.openxmlformats.org/officeDocument/2006/relationships/image" Target="../media/image41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34" Type="http://schemas.openxmlformats.org/officeDocument/2006/relationships/image" Target="../media/image36.wmf"/><Relationship Id="rId42" Type="http://schemas.openxmlformats.org/officeDocument/2006/relationships/image" Target="../media/image44.wmf"/><Relationship Id="rId47" Type="http://schemas.openxmlformats.org/officeDocument/2006/relationships/image" Target="../media/image49.wmf"/><Relationship Id="rId50" Type="http://schemas.openxmlformats.org/officeDocument/2006/relationships/image" Target="../media/image52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5" Type="http://schemas.openxmlformats.org/officeDocument/2006/relationships/image" Target="../media/image27.wmf"/><Relationship Id="rId33" Type="http://schemas.openxmlformats.org/officeDocument/2006/relationships/image" Target="../media/image35.wmf"/><Relationship Id="rId38" Type="http://schemas.openxmlformats.org/officeDocument/2006/relationships/image" Target="../media/image40.wmf"/><Relationship Id="rId46" Type="http://schemas.openxmlformats.org/officeDocument/2006/relationships/image" Target="../media/image48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29" Type="http://schemas.openxmlformats.org/officeDocument/2006/relationships/image" Target="../media/image31.wmf"/><Relationship Id="rId41" Type="http://schemas.openxmlformats.org/officeDocument/2006/relationships/image" Target="../media/image43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24" Type="http://schemas.openxmlformats.org/officeDocument/2006/relationships/image" Target="../media/image26.wmf"/><Relationship Id="rId32" Type="http://schemas.openxmlformats.org/officeDocument/2006/relationships/image" Target="../media/image34.wmf"/><Relationship Id="rId37" Type="http://schemas.openxmlformats.org/officeDocument/2006/relationships/image" Target="../media/image39.wmf"/><Relationship Id="rId40" Type="http://schemas.openxmlformats.org/officeDocument/2006/relationships/image" Target="../media/image42.wmf"/><Relationship Id="rId45" Type="http://schemas.openxmlformats.org/officeDocument/2006/relationships/image" Target="../media/image47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23" Type="http://schemas.openxmlformats.org/officeDocument/2006/relationships/image" Target="../media/image25.wmf"/><Relationship Id="rId28" Type="http://schemas.openxmlformats.org/officeDocument/2006/relationships/image" Target="../media/image30.wmf"/><Relationship Id="rId36" Type="http://schemas.openxmlformats.org/officeDocument/2006/relationships/image" Target="../media/image38.wmf"/><Relationship Id="rId49" Type="http://schemas.openxmlformats.org/officeDocument/2006/relationships/image" Target="../media/image51.wmf"/><Relationship Id="rId10" Type="http://schemas.openxmlformats.org/officeDocument/2006/relationships/image" Target="../media/image12.wmf"/><Relationship Id="rId19" Type="http://schemas.openxmlformats.org/officeDocument/2006/relationships/image" Target="../media/image21.wmf"/><Relationship Id="rId31" Type="http://schemas.openxmlformats.org/officeDocument/2006/relationships/image" Target="../media/image33.wmf"/><Relationship Id="rId44" Type="http://schemas.openxmlformats.org/officeDocument/2006/relationships/image" Target="../media/image46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Relationship Id="rId27" Type="http://schemas.openxmlformats.org/officeDocument/2006/relationships/image" Target="../media/image29.wmf"/><Relationship Id="rId30" Type="http://schemas.openxmlformats.org/officeDocument/2006/relationships/image" Target="../media/image32.wmf"/><Relationship Id="rId35" Type="http://schemas.openxmlformats.org/officeDocument/2006/relationships/image" Target="../media/image37.wmf"/><Relationship Id="rId43" Type="http://schemas.openxmlformats.org/officeDocument/2006/relationships/image" Target="../media/image45.wmf"/><Relationship Id="rId48" Type="http://schemas.openxmlformats.org/officeDocument/2006/relationships/image" Target="../media/image50.wmf"/><Relationship Id="rId8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wmf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8.wmf"/><Relationship Id="rId42" Type="http://schemas.openxmlformats.org/officeDocument/2006/relationships/image" Target="../media/image22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26.wmf"/><Relationship Id="rId55" Type="http://schemas.openxmlformats.org/officeDocument/2006/relationships/oleObject" Target="../embeddings/oleObject27.bin"/><Relationship Id="rId63" Type="http://schemas.openxmlformats.org/officeDocument/2006/relationships/oleObject" Target="../embeddings/oleObject31.bin"/><Relationship Id="rId68" Type="http://schemas.openxmlformats.org/officeDocument/2006/relationships/image" Target="../media/image35.wmf"/><Relationship Id="rId76" Type="http://schemas.openxmlformats.org/officeDocument/2006/relationships/image" Target="../media/image39.wmf"/><Relationship Id="rId84" Type="http://schemas.openxmlformats.org/officeDocument/2006/relationships/image" Target="../media/image43.wmf"/><Relationship Id="rId89" Type="http://schemas.openxmlformats.org/officeDocument/2006/relationships/oleObject" Target="../embeddings/oleObject44.bin"/><Relationship Id="rId97" Type="http://schemas.openxmlformats.org/officeDocument/2006/relationships/oleObject" Target="../embeddings/oleObject48.bin"/><Relationship Id="rId7" Type="http://schemas.openxmlformats.org/officeDocument/2006/relationships/oleObject" Target="../embeddings/oleObject3.bin"/><Relationship Id="rId71" Type="http://schemas.openxmlformats.org/officeDocument/2006/relationships/oleObject" Target="../embeddings/oleObject35.bin"/><Relationship Id="rId9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32" Type="http://schemas.openxmlformats.org/officeDocument/2006/relationships/image" Target="../media/image17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1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6.bin"/><Relationship Id="rId58" Type="http://schemas.openxmlformats.org/officeDocument/2006/relationships/image" Target="../media/image30.wmf"/><Relationship Id="rId66" Type="http://schemas.openxmlformats.org/officeDocument/2006/relationships/image" Target="../media/image34.wmf"/><Relationship Id="rId74" Type="http://schemas.openxmlformats.org/officeDocument/2006/relationships/image" Target="../media/image38.wmf"/><Relationship Id="rId79" Type="http://schemas.openxmlformats.org/officeDocument/2006/relationships/oleObject" Target="../embeddings/oleObject39.bin"/><Relationship Id="rId87" Type="http://schemas.openxmlformats.org/officeDocument/2006/relationships/oleObject" Target="../embeddings/oleObject43.bin"/><Relationship Id="rId102" Type="http://schemas.openxmlformats.org/officeDocument/2006/relationships/image" Target="../media/image52.wmf"/><Relationship Id="rId5" Type="http://schemas.openxmlformats.org/officeDocument/2006/relationships/oleObject" Target="../embeddings/oleObject2.bin"/><Relationship Id="rId61" Type="http://schemas.openxmlformats.org/officeDocument/2006/relationships/oleObject" Target="../embeddings/oleObject30.bin"/><Relationship Id="rId82" Type="http://schemas.openxmlformats.org/officeDocument/2006/relationships/image" Target="../media/image42.wmf"/><Relationship Id="rId90" Type="http://schemas.openxmlformats.org/officeDocument/2006/relationships/image" Target="../media/image46.wmf"/><Relationship Id="rId95" Type="http://schemas.openxmlformats.org/officeDocument/2006/relationships/oleObject" Target="../embeddings/oleObject47.bin"/><Relationship Id="rId19" Type="http://schemas.openxmlformats.org/officeDocument/2006/relationships/oleObject" Target="../embeddings/oleObject9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25.wmf"/><Relationship Id="rId56" Type="http://schemas.openxmlformats.org/officeDocument/2006/relationships/image" Target="../media/image29.wmf"/><Relationship Id="rId64" Type="http://schemas.openxmlformats.org/officeDocument/2006/relationships/image" Target="../media/image33.wmf"/><Relationship Id="rId69" Type="http://schemas.openxmlformats.org/officeDocument/2006/relationships/oleObject" Target="../embeddings/oleObject34.bin"/><Relationship Id="rId77" Type="http://schemas.openxmlformats.org/officeDocument/2006/relationships/oleObject" Target="../embeddings/oleObject38.bin"/><Relationship Id="rId100" Type="http://schemas.openxmlformats.org/officeDocument/2006/relationships/image" Target="../media/image51.wmf"/><Relationship Id="rId8" Type="http://schemas.openxmlformats.org/officeDocument/2006/relationships/image" Target="../media/image5.wmf"/><Relationship Id="rId51" Type="http://schemas.openxmlformats.org/officeDocument/2006/relationships/oleObject" Target="../embeddings/oleObject25.bin"/><Relationship Id="rId72" Type="http://schemas.openxmlformats.org/officeDocument/2006/relationships/image" Target="../media/image37.wmf"/><Relationship Id="rId80" Type="http://schemas.openxmlformats.org/officeDocument/2006/relationships/image" Target="../media/image41.wmf"/><Relationship Id="rId85" Type="http://schemas.openxmlformats.org/officeDocument/2006/relationships/oleObject" Target="../embeddings/oleObject42.bin"/><Relationship Id="rId93" Type="http://schemas.openxmlformats.org/officeDocument/2006/relationships/oleObject" Target="../embeddings/oleObject46.bin"/><Relationship Id="rId98" Type="http://schemas.openxmlformats.org/officeDocument/2006/relationships/image" Target="../media/image50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0.wmf"/><Relationship Id="rId46" Type="http://schemas.openxmlformats.org/officeDocument/2006/relationships/image" Target="../media/image24.wmf"/><Relationship Id="rId59" Type="http://schemas.openxmlformats.org/officeDocument/2006/relationships/oleObject" Target="../embeddings/oleObject29.bin"/><Relationship Id="rId67" Type="http://schemas.openxmlformats.org/officeDocument/2006/relationships/oleObject" Target="../embeddings/oleObject33.bin"/><Relationship Id="rId20" Type="http://schemas.openxmlformats.org/officeDocument/2006/relationships/image" Target="../media/image11.wmf"/><Relationship Id="rId41" Type="http://schemas.openxmlformats.org/officeDocument/2006/relationships/oleObject" Target="../embeddings/oleObject20.bin"/><Relationship Id="rId54" Type="http://schemas.openxmlformats.org/officeDocument/2006/relationships/image" Target="../media/image28.wmf"/><Relationship Id="rId62" Type="http://schemas.openxmlformats.org/officeDocument/2006/relationships/image" Target="../media/image32.wmf"/><Relationship Id="rId70" Type="http://schemas.openxmlformats.org/officeDocument/2006/relationships/image" Target="../media/image36.wmf"/><Relationship Id="rId75" Type="http://schemas.openxmlformats.org/officeDocument/2006/relationships/oleObject" Target="../embeddings/oleObject37.bin"/><Relationship Id="rId83" Type="http://schemas.openxmlformats.org/officeDocument/2006/relationships/oleObject" Target="../embeddings/oleObject41.bin"/><Relationship Id="rId88" Type="http://schemas.openxmlformats.org/officeDocument/2006/relationships/image" Target="../media/image45.wmf"/><Relationship Id="rId91" Type="http://schemas.openxmlformats.org/officeDocument/2006/relationships/oleObject" Target="../embeddings/oleObject45.bin"/><Relationship Id="rId96" Type="http://schemas.openxmlformats.org/officeDocument/2006/relationships/image" Target="../media/image4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36" Type="http://schemas.openxmlformats.org/officeDocument/2006/relationships/image" Target="../media/image19.wmf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28.bin"/><Relationship Id="rId10" Type="http://schemas.openxmlformats.org/officeDocument/2006/relationships/image" Target="../media/image6.wmf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3.wmf"/><Relationship Id="rId52" Type="http://schemas.openxmlformats.org/officeDocument/2006/relationships/image" Target="../media/image27.wmf"/><Relationship Id="rId60" Type="http://schemas.openxmlformats.org/officeDocument/2006/relationships/image" Target="../media/image31.wmf"/><Relationship Id="rId65" Type="http://schemas.openxmlformats.org/officeDocument/2006/relationships/oleObject" Target="../embeddings/oleObject32.bin"/><Relationship Id="rId73" Type="http://schemas.openxmlformats.org/officeDocument/2006/relationships/oleObject" Target="../embeddings/oleObject36.bin"/><Relationship Id="rId78" Type="http://schemas.openxmlformats.org/officeDocument/2006/relationships/image" Target="../media/image40.wmf"/><Relationship Id="rId81" Type="http://schemas.openxmlformats.org/officeDocument/2006/relationships/oleObject" Target="../embeddings/oleObject40.bin"/><Relationship Id="rId86" Type="http://schemas.openxmlformats.org/officeDocument/2006/relationships/image" Target="../media/image44.wmf"/><Relationship Id="rId94" Type="http://schemas.openxmlformats.org/officeDocument/2006/relationships/image" Target="../media/image48.wmf"/><Relationship Id="rId99" Type="http://schemas.openxmlformats.org/officeDocument/2006/relationships/oleObject" Target="../embeddings/oleObject49.bin"/><Relationship Id="rId101" Type="http://schemas.openxmlformats.org/officeDocument/2006/relationships/oleObject" Target="../embeddings/oleObject5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Unit 9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8" y="2133600"/>
            <a:ext cx="3933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radian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measure of the central angle (</a:t>
            </a:r>
            <a:r>
              <a:rPr lang="el-GR" sz="2800" dirty="0" smtClean="0"/>
              <a:t>θ</a:t>
            </a:r>
            <a:r>
              <a:rPr lang="en-US" sz="2800" dirty="0" smtClean="0"/>
              <a:t>) of a circle whose arc length is equal to the radius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5410200" y="2372529"/>
            <a:ext cx="2857500" cy="2923060"/>
            <a:chOff x="5410200" y="2372529"/>
            <a:chExt cx="2857500" cy="2923060"/>
          </a:xfrm>
        </p:grpSpPr>
        <p:cxnSp>
          <p:nvCxnSpPr>
            <p:cNvPr id="15" name="Straight Connector 14"/>
            <p:cNvCxnSpPr>
              <a:endCxn id="2" idx="6"/>
            </p:cNvCxnSpPr>
            <p:nvPr/>
          </p:nvCxnSpPr>
          <p:spPr bwMode="auto">
            <a:xfrm>
              <a:off x="6858000" y="3805639"/>
              <a:ext cx="1409700" cy="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Arc 16"/>
            <p:cNvSpPr/>
            <p:nvPr/>
          </p:nvSpPr>
          <p:spPr bwMode="auto">
            <a:xfrm>
              <a:off x="5410200" y="2372529"/>
              <a:ext cx="2857500" cy="2923060"/>
            </a:xfrm>
            <a:prstGeom prst="arc">
              <a:avLst>
                <a:gd name="adj1" fmla="val 18141383"/>
                <a:gd name="adj2" fmla="val 21585533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25" name="Straight Connector 24"/>
            <p:cNvCxnSpPr>
              <a:endCxn id="17" idx="0"/>
            </p:cNvCxnSpPr>
            <p:nvPr/>
          </p:nvCxnSpPr>
          <p:spPr bwMode="auto">
            <a:xfrm flipV="1">
              <a:off x="6858000" y="2607578"/>
              <a:ext cx="757990" cy="12128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7495723" y="3791858"/>
            <a:ext cx="37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2473" y="2851011"/>
            <a:ext cx="37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2359" y="3391748"/>
            <a:ext cx="111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θ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39996" y="5393181"/>
                <a:ext cx="251081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</a:rPr>
                        <m:t>𝑟𝑎𝑑𝑖𝑎𝑛</m:t>
                      </m:r>
                      <m:r>
                        <a:rPr lang="en-US" b="0" i="1" smtClean="0">
                          <a:latin typeface="Cambria Math"/>
                        </a:rPr>
                        <m:t>≈57.3</m:t>
                      </m:r>
                      <m:r>
                        <a:rPr lang="en-US" b="0" i="1" baseline="30000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996" y="5393181"/>
                <a:ext cx="2510816" cy="453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1923" y="4580394"/>
                <a:ext cx="4498988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𝐴𝑟𝑐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𝐿𝑒𝑛𝑔𝑡h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𝑅𝑎𝑑𝑖𝑢𝑠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𝑟𝑎𝑑𝑖𝑎𝑛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23" y="4580394"/>
                <a:ext cx="4498988" cy="793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275546" y="3453303"/>
            <a:ext cx="111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= 1 radian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8" y="2133600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that: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5410200" y="2372529"/>
            <a:ext cx="3124651" cy="2923060"/>
            <a:chOff x="5410200" y="2372529"/>
            <a:chExt cx="3124651" cy="2923060"/>
          </a:xfrm>
        </p:grpSpPr>
        <p:grpSp>
          <p:nvGrpSpPr>
            <p:cNvPr id="29" name="Group 28"/>
            <p:cNvGrpSpPr/>
            <p:nvPr/>
          </p:nvGrpSpPr>
          <p:grpSpPr>
            <a:xfrm>
              <a:off x="5410200" y="2372529"/>
              <a:ext cx="2857500" cy="2923060"/>
              <a:chOff x="5410200" y="2372529"/>
              <a:chExt cx="2857500" cy="2923060"/>
            </a:xfrm>
          </p:grpSpPr>
          <p:cxnSp>
            <p:nvCxnSpPr>
              <p:cNvPr id="15" name="Straight Connector 14"/>
              <p:cNvCxnSpPr>
                <a:endCxn id="2" idx="6"/>
              </p:cNvCxnSpPr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Arc 16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25" name="Straight Connector 24"/>
              <p:cNvCxnSpPr>
                <a:endCxn id="17" idx="0"/>
              </p:cNvCxnSpPr>
              <p:nvPr/>
            </p:nvCxnSpPr>
            <p:spPr bwMode="auto">
              <a:xfrm flipV="1">
                <a:off x="6858000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8162473" y="2851011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85709" y="3391748"/>
            <a:ext cx="37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θ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000" y="2819400"/>
                <a:ext cx="134568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345689" cy="453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4484" y="3367334"/>
                <a:ext cx="1154419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84" y="3367334"/>
                <a:ext cx="1154419" cy="7223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7198" y="4186908"/>
            <a:ext cx="431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the radius could me marked off 2</a:t>
            </a:r>
            <a:r>
              <a:rPr lang="en-US" dirty="0" smtClean="0">
                <a:latin typeface="Cambria Math"/>
                <a:ea typeface="Cambria Math"/>
              </a:rPr>
              <a:t>𝜋 (6.28...) </a:t>
            </a:r>
            <a:r>
              <a:rPr lang="en-US" dirty="0" smtClean="0"/>
              <a:t>times around the circle. 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96470" y="2028861"/>
            <a:ext cx="2923060" cy="3214898"/>
            <a:chOff x="5396470" y="2028861"/>
            <a:chExt cx="2923060" cy="3214898"/>
          </a:xfrm>
        </p:grpSpPr>
        <p:grpSp>
          <p:nvGrpSpPr>
            <p:cNvPr id="42" name="Group 41"/>
            <p:cNvGrpSpPr/>
            <p:nvPr/>
          </p:nvGrpSpPr>
          <p:grpSpPr>
            <a:xfrm rot="18251190">
              <a:off x="5429250" y="2353479"/>
              <a:ext cx="2857500" cy="2923060"/>
              <a:chOff x="5410200" y="2372529"/>
              <a:chExt cx="2857500" cy="292306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Arc 43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45" name="Straight Connector 44"/>
              <p:cNvCxnSpPr>
                <a:endCxn id="44" idx="0"/>
              </p:cNvCxnSpPr>
              <p:nvPr/>
            </p:nvCxnSpPr>
            <p:spPr bwMode="auto">
              <a:xfrm flipV="1">
                <a:off x="6858000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" name="TextBox 69"/>
            <p:cNvSpPr txBox="1"/>
            <p:nvPr/>
          </p:nvSpPr>
          <p:spPr>
            <a:xfrm>
              <a:off x="7097151" y="2028861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410200" y="2346040"/>
            <a:ext cx="2940292" cy="2929913"/>
            <a:chOff x="5410200" y="2346040"/>
            <a:chExt cx="2940292" cy="2929913"/>
          </a:xfrm>
        </p:grpSpPr>
        <p:grpSp>
          <p:nvGrpSpPr>
            <p:cNvPr id="46" name="Group 45"/>
            <p:cNvGrpSpPr/>
            <p:nvPr/>
          </p:nvGrpSpPr>
          <p:grpSpPr>
            <a:xfrm rot="14705844">
              <a:off x="5421986" y="2347447"/>
              <a:ext cx="2929913" cy="2927099"/>
              <a:chOff x="5410200" y="2372529"/>
              <a:chExt cx="2857500" cy="2923060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Arc 47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49" name="Straight Connector 48"/>
              <p:cNvCxnSpPr>
                <a:endCxn id="48" idx="0"/>
              </p:cNvCxnSpPr>
              <p:nvPr/>
            </p:nvCxnSpPr>
            <p:spPr bwMode="auto">
              <a:xfrm flipV="1">
                <a:off x="6858000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TextBox 70"/>
            <p:cNvSpPr txBox="1"/>
            <p:nvPr/>
          </p:nvSpPr>
          <p:spPr>
            <a:xfrm>
              <a:off x="5410200" y="2467107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150818" y="2312657"/>
            <a:ext cx="3192593" cy="2927099"/>
            <a:chOff x="5150818" y="2312657"/>
            <a:chExt cx="3192593" cy="2927099"/>
          </a:xfrm>
        </p:grpSpPr>
        <p:grpSp>
          <p:nvGrpSpPr>
            <p:cNvPr id="50" name="Group 49"/>
            <p:cNvGrpSpPr/>
            <p:nvPr/>
          </p:nvGrpSpPr>
          <p:grpSpPr>
            <a:xfrm rot="11259338">
              <a:off x="5413498" y="2312657"/>
              <a:ext cx="2929913" cy="2927099"/>
              <a:chOff x="5410200" y="2372529"/>
              <a:chExt cx="2857500" cy="2923060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Arc 51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53" name="Straight Connector 52"/>
              <p:cNvCxnSpPr>
                <a:endCxn id="52" idx="0"/>
              </p:cNvCxnSpPr>
              <p:nvPr/>
            </p:nvCxnSpPr>
            <p:spPr bwMode="auto">
              <a:xfrm flipV="1">
                <a:off x="6857999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5150818" y="4177575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92886" y="2298753"/>
            <a:ext cx="2927099" cy="3240309"/>
            <a:chOff x="5392886" y="2298753"/>
            <a:chExt cx="2927099" cy="3240309"/>
          </a:xfrm>
        </p:grpSpPr>
        <p:grpSp>
          <p:nvGrpSpPr>
            <p:cNvPr id="54" name="Group 53"/>
            <p:cNvGrpSpPr/>
            <p:nvPr/>
          </p:nvGrpSpPr>
          <p:grpSpPr>
            <a:xfrm rot="7786809">
              <a:off x="5391479" y="2300160"/>
              <a:ext cx="2929913" cy="2927099"/>
              <a:chOff x="5410200" y="2372529"/>
              <a:chExt cx="2857500" cy="292306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Arc 55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flipV="1">
                <a:off x="6858000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3" name="TextBox 72"/>
            <p:cNvSpPr txBox="1"/>
            <p:nvPr/>
          </p:nvSpPr>
          <p:spPr>
            <a:xfrm>
              <a:off x="6436017" y="5138952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37666" y="2303443"/>
            <a:ext cx="2944472" cy="2929913"/>
            <a:chOff x="5337666" y="2303443"/>
            <a:chExt cx="2944472" cy="2929913"/>
          </a:xfrm>
        </p:grpSpPr>
        <p:grpSp>
          <p:nvGrpSpPr>
            <p:cNvPr id="66" name="Group 65"/>
            <p:cNvGrpSpPr/>
            <p:nvPr/>
          </p:nvGrpSpPr>
          <p:grpSpPr>
            <a:xfrm rot="4269274">
              <a:off x="5336259" y="2304850"/>
              <a:ext cx="2929913" cy="2927099"/>
              <a:chOff x="5410200" y="2372529"/>
              <a:chExt cx="2857500" cy="2923060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Arc 67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69" name="Straight Connector 68"/>
              <p:cNvCxnSpPr>
                <a:endCxn id="68" idx="0"/>
              </p:cNvCxnSpPr>
              <p:nvPr/>
            </p:nvCxnSpPr>
            <p:spPr bwMode="auto">
              <a:xfrm flipV="1">
                <a:off x="6858000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7909760" y="4761732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6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7" y="2133600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complete circle: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5410200" y="2372529"/>
            <a:ext cx="3124651" cy="2923060"/>
            <a:chOff x="5410200" y="2372529"/>
            <a:chExt cx="3124651" cy="2923060"/>
          </a:xfrm>
        </p:grpSpPr>
        <p:grpSp>
          <p:nvGrpSpPr>
            <p:cNvPr id="29" name="Group 28"/>
            <p:cNvGrpSpPr/>
            <p:nvPr/>
          </p:nvGrpSpPr>
          <p:grpSpPr>
            <a:xfrm>
              <a:off x="5410200" y="2372529"/>
              <a:ext cx="2857500" cy="2923060"/>
              <a:chOff x="5410200" y="2372529"/>
              <a:chExt cx="2857500" cy="2923060"/>
            </a:xfrm>
          </p:grpSpPr>
          <p:cxnSp>
            <p:nvCxnSpPr>
              <p:cNvPr id="15" name="Straight Connector 14"/>
              <p:cNvCxnSpPr>
                <a:endCxn id="2" idx="6"/>
              </p:cNvCxnSpPr>
              <p:nvPr/>
            </p:nvCxnSpPr>
            <p:spPr bwMode="auto">
              <a:xfrm>
                <a:off x="6858000" y="3805639"/>
                <a:ext cx="1409700" cy="1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Arc 16"/>
              <p:cNvSpPr/>
              <p:nvPr/>
            </p:nvSpPr>
            <p:spPr bwMode="auto">
              <a:xfrm>
                <a:off x="5410200" y="2372529"/>
                <a:ext cx="2857500" cy="2923060"/>
              </a:xfrm>
              <a:prstGeom prst="arc">
                <a:avLst>
                  <a:gd name="adj1" fmla="val 18141383"/>
                  <a:gd name="adj2" fmla="val 2158553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cxnSp>
            <p:nvCxnSpPr>
              <p:cNvPr id="25" name="Straight Connector 24"/>
              <p:cNvCxnSpPr>
                <a:endCxn id="17" idx="0"/>
              </p:cNvCxnSpPr>
              <p:nvPr/>
            </p:nvCxnSpPr>
            <p:spPr bwMode="auto">
              <a:xfrm flipV="1">
                <a:off x="6858000" y="2607578"/>
                <a:ext cx="757990" cy="12128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8162473" y="2851011"/>
              <a:ext cx="372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85709" y="3391748"/>
            <a:ext cx="37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θ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0997" y="2740468"/>
                <a:ext cx="236257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𝐴𝑟𝑐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𝐿𝑒𝑛𝑔𝑡h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𝑅𝑎𝑑𝑖𝑢𝑠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7" y="2740468"/>
                <a:ext cx="2362570" cy="7937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0720" y="3665672"/>
                <a:ext cx="2657331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𝐶𝑖𝑟𝑐𝑢𝑚𝑓𝑒𝑟𝑒𝑛𝑐𝑒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0" y="3665672"/>
                <a:ext cx="2657331" cy="792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20696" y="4541781"/>
                <a:ext cx="297902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6" y="4541781"/>
                <a:ext cx="2979021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1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7" y="2133600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complete circle: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196" y="2590205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0285" y="3251121"/>
                <a:ext cx="2839047" cy="453137"/>
              </a:xfrm>
              <a:prstGeom prst="rect">
                <a:avLst/>
              </a:prstGeom>
              <a:noFill/>
              <a:ln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=360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5" y="3251121"/>
                <a:ext cx="2839047" cy="453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2494" y="4381597"/>
                <a:ext cx="2614627" cy="453137"/>
              </a:xfrm>
              <a:prstGeom prst="rect">
                <a:avLst/>
              </a:prstGeom>
              <a:noFill/>
              <a:ln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=180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94" y="4381597"/>
                <a:ext cx="2614627" cy="453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40285" y="3791858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38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5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3" grpId="0"/>
      <p:bldP spid="24" grpId="0"/>
      <p:bldP spid="2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86"/>
          <p:cNvGrpSpPr>
            <a:grpSpLocks/>
          </p:cNvGrpSpPr>
          <p:nvPr/>
        </p:nvGrpSpPr>
        <p:grpSpPr bwMode="auto">
          <a:xfrm>
            <a:off x="158674" y="1952625"/>
            <a:ext cx="4427517" cy="3531330"/>
            <a:chOff x="1177" y="1326"/>
            <a:chExt cx="3312" cy="2735"/>
          </a:xfrm>
        </p:grpSpPr>
        <p:grpSp>
          <p:nvGrpSpPr>
            <p:cNvPr id="67" name="Group 38"/>
            <p:cNvGrpSpPr>
              <a:grpSpLocks/>
            </p:cNvGrpSpPr>
            <p:nvPr/>
          </p:nvGrpSpPr>
          <p:grpSpPr bwMode="auto">
            <a:xfrm>
              <a:off x="1177" y="1326"/>
              <a:ext cx="3312" cy="2735"/>
              <a:chOff x="1177" y="1326"/>
              <a:chExt cx="3312" cy="2735"/>
            </a:xfrm>
          </p:grpSpPr>
          <p:sp>
            <p:nvSpPr>
              <p:cNvPr id="98" name="Line 56"/>
              <p:cNvSpPr>
                <a:spLocks noChangeShapeType="1"/>
              </p:cNvSpPr>
              <p:nvPr/>
            </p:nvSpPr>
            <p:spPr bwMode="auto">
              <a:xfrm>
                <a:off x="2029" y="1855"/>
                <a:ext cx="1720" cy="173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39"/>
              <p:cNvSpPr>
                <a:spLocks noChangeShapeType="1"/>
              </p:cNvSpPr>
              <p:nvPr/>
            </p:nvSpPr>
            <p:spPr bwMode="auto">
              <a:xfrm>
                <a:off x="2893" y="1523"/>
                <a:ext cx="0" cy="2343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40"/>
              <p:cNvSpPr>
                <a:spLocks noChangeShapeType="1"/>
              </p:cNvSpPr>
              <p:nvPr/>
            </p:nvSpPr>
            <p:spPr bwMode="auto">
              <a:xfrm>
                <a:off x="1471" y="2734"/>
                <a:ext cx="281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 Box 42"/>
              <p:cNvSpPr txBox="1">
                <a:spLocks noChangeArrowheads="1"/>
              </p:cNvSpPr>
              <p:nvPr/>
            </p:nvSpPr>
            <p:spPr bwMode="auto">
              <a:xfrm>
                <a:off x="2837" y="2696"/>
                <a:ext cx="19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00FF"/>
                    </a:solidFill>
                  </a:rPr>
                  <a:t>O</a:t>
                </a:r>
              </a:p>
            </p:txBody>
          </p:sp>
          <p:sp>
            <p:nvSpPr>
              <p:cNvPr id="87" name="Oval 45"/>
              <p:cNvSpPr>
                <a:spLocks noChangeArrowheads="1"/>
              </p:cNvSpPr>
              <p:nvPr/>
            </p:nvSpPr>
            <p:spPr bwMode="auto">
              <a:xfrm>
                <a:off x="1944" y="1786"/>
                <a:ext cx="1893" cy="1911"/>
              </a:xfrm>
              <a:prstGeom prst="ellipse">
                <a:avLst/>
              </a:prstGeom>
              <a:noFill/>
              <a:ln w="38100">
                <a:solidFill>
                  <a:srgbClr val="00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46"/>
              <p:cNvSpPr>
                <a:spLocks noChangeShapeType="1"/>
              </p:cNvSpPr>
              <p:nvPr/>
            </p:nvSpPr>
            <p:spPr bwMode="auto">
              <a:xfrm>
                <a:off x="2893" y="2734"/>
                <a:ext cx="1388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92" name="Object 50"/>
              <p:cNvGraphicFramePr>
                <a:graphicFrameLocks noChangeAspect="1"/>
              </p:cNvGraphicFramePr>
              <p:nvPr/>
            </p:nvGraphicFramePr>
            <p:xfrm>
              <a:off x="2799" y="1326"/>
              <a:ext cx="24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0" name="Equation" r:id="rId3" imgW="253780" imgH="203024" progId="Equation.3">
                      <p:embed/>
                    </p:oleObj>
                  </mc:Choice>
                  <mc:Fallback>
                    <p:oleObj name="Equation" r:id="rId3" imgW="253780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9" y="1326"/>
                            <a:ext cx="24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51"/>
              <p:cNvGraphicFramePr>
                <a:graphicFrameLocks noChangeAspect="1"/>
              </p:cNvGraphicFramePr>
              <p:nvPr/>
            </p:nvGraphicFramePr>
            <p:xfrm>
              <a:off x="1177" y="2617"/>
              <a:ext cx="315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1" name="Equation" r:id="rId5" imgW="317225" imgH="203024" progId="Equation.3">
                      <p:embed/>
                    </p:oleObj>
                  </mc:Choice>
                  <mc:Fallback>
                    <p:oleObj name="Equation" r:id="rId5" imgW="317225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7" y="2617"/>
                            <a:ext cx="315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" name="Object 52"/>
              <p:cNvGraphicFramePr>
                <a:graphicFrameLocks noChangeAspect="1"/>
              </p:cNvGraphicFramePr>
              <p:nvPr/>
            </p:nvGraphicFramePr>
            <p:xfrm>
              <a:off x="2747" y="3858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2" name="Equation" r:id="rId7" imgW="330057" imgH="203112" progId="Equation.3">
                      <p:embed/>
                    </p:oleObj>
                  </mc:Choice>
                  <mc:Fallback>
                    <p:oleObj name="Equation" r:id="rId7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7" y="3858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7053488"/>
                  </p:ext>
                </p:extLst>
              </p:nvPr>
            </p:nvGraphicFramePr>
            <p:xfrm>
              <a:off x="3975" y="2725"/>
              <a:ext cx="514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3" name="Equation" r:id="rId9" imgW="520560" imgH="203040" progId="Equation.3">
                      <p:embed/>
                    </p:oleObj>
                  </mc:Choice>
                  <mc:Fallback>
                    <p:oleObj name="Equation" r:id="rId9" imgW="5205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5" y="2725"/>
                            <a:ext cx="514" cy="2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5009233"/>
                  </p:ext>
                </p:extLst>
              </p:nvPr>
            </p:nvGraphicFramePr>
            <p:xfrm>
              <a:off x="4175" y="2547"/>
              <a:ext cx="130" cy="1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4" name="Equation" r:id="rId11" imgW="126720" imgH="177480" progId="Equation.3">
                      <p:embed/>
                    </p:oleObj>
                  </mc:Choice>
                  <mc:Fallback>
                    <p:oleObj name="Equation" r:id="rId11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5" y="2547"/>
                            <a:ext cx="130" cy="1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7" name="Line 55"/>
              <p:cNvSpPr>
                <a:spLocks noChangeShapeType="1"/>
              </p:cNvSpPr>
              <p:nvPr/>
            </p:nvSpPr>
            <p:spPr bwMode="auto">
              <a:xfrm flipH="1">
                <a:off x="2017" y="1875"/>
                <a:ext cx="1756" cy="17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57"/>
              <p:cNvSpPr>
                <a:spLocks noChangeShapeType="1"/>
              </p:cNvSpPr>
              <p:nvPr/>
            </p:nvSpPr>
            <p:spPr bwMode="auto">
              <a:xfrm flipH="1">
                <a:off x="1809" y="2129"/>
                <a:ext cx="2176" cy="12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58"/>
              <p:cNvSpPr>
                <a:spLocks noChangeShapeType="1"/>
              </p:cNvSpPr>
              <p:nvPr/>
            </p:nvSpPr>
            <p:spPr bwMode="auto">
              <a:xfrm>
                <a:off x="1797" y="2119"/>
                <a:ext cx="2174" cy="1204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59"/>
              <p:cNvSpPr>
                <a:spLocks noChangeShapeType="1"/>
              </p:cNvSpPr>
              <p:nvPr/>
            </p:nvSpPr>
            <p:spPr bwMode="auto">
              <a:xfrm rot="5400000">
                <a:off x="1834" y="2120"/>
                <a:ext cx="2114" cy="1210"/>
              </a:xfrm>
              <a:prstGeom prst="line">
                <a:avLst/>
              </a:prstGeom>
              <a:noFill/>
              <a:ln w="12700">
                <a:solidFill>
                  <a:srgbClr val="00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60"/>
              <p:cNvSpPr>
                <a:spLocks noChangeShapeType="1"/>
              </p:cNvSpPr>
              <p:nvPr/>
            </p:nvSpPr>
            <p:spPr bwMode="auto">
              <a:xfrm>
                <a:off x="2309" y="1649"/>
                <a:ext cx="1164" cy="2126"/>
              </a:xfrm>
              <a:prstGeom prst="line">
                <a:avLst/>
              </a:prstGeom>
              <a:noFill/>
              <a:ln w="12700">
                <a:solidFill>
                  <a:srgbClr val="00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3" name="Object 61"/>
              <p:cNvGraphicFramePr>
                <a:graphicFrameLocks noChangeAspect="1"/>
              </p:cNvGraphicFramePr>
              <p:nvPr/>
            </p:nvGraphicFramePr>
            <p:xfrm>
              <a:off x="4009" y="1974"/>
              <a:ext cx="24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5" name="Equation" r:id="rId13" imgW="253780" imgH="203024" progId="Equation.3">
                      <p:embed/>
                    </p:oleObj>
                  </mc:Choice>
                  <mc:Fallback>
                    <p:oleObj name="Equation" r:id="rId13" imgW="253780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09" y="1974"/>
                            <a:ext cx="24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62"/>
              <p:cNvGraphicFramePr>
                <a:graphicFrameLocks noChangeAspect="1"/>
              </p:cNvGraphicFramePr>
              <p:nvPr/>
            </p:nvGraphicFramePr>
            <p:xfrm>
              <a:off x="3771" y="1688"/>
              <a:ext cx="24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6" name="Equation" r:id="rId15" imgW="253780" imgH="203024" progId="Equation.3">
                      <p:embed/>
                    </p:oleObj>
                  </mc:Choice>
                  <mc:Fallback>
                    <p:oleObj name="Equation" r:id="rId15" imgW="253780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1688"/>
                            <a:ext cx="24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" name="Object 63"/>
              <p:cNvGraphicFramePr>
                <a:graphicFrameLocks noChangeAspect="1"/>
              </p:cNvGraphicFramePr>
              <p:nvPr/>
            </p:nvGraphicFramePr>
            <p:xfrm>
              <a:off x="3457" y="1466"/>
              <a:ext cx="24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7" name="Equation" r:id="rId17" imgW="253780" imgH="203024" progId="Equation.3">
                      <p:embed/>
                    </p:oleObj>
                  </mc:Choice>
                  <mc:Fallback>
                    <p:oleObj name="Equation" r:id="rId17" imgW="253780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" y="1466"/>
                            <a:ext cx="24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Object 64"/>
              <p:cNvGraphicFramePr>
                <a:graphicFrameLocks noChangeAspect="1"/>
              </p:cNvGraphicFramePr>
              <p:nvPr/>
            </p:nvGraphicFramePr>
            <p:xfrm>
              <a:off x="2145" y="1450"/>
              <a:ext cx="30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8" name="Equation" r:id="rId19" imgW="317225" imgH="203024" progId="Equation.3">
                      <p:embed/>
                    </p:oleObj>
                  </mc:Choice>
                  <mc:Fallback>
                    <p:oleObj name="Equation" r:id="rId19" imgW="317225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5" y="1450"/>
                            <a:ext cx="30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" name="Object 65"/>
              <p:cNvGraphicFramePr>
                <a:graphicFrameLocks noChangeAspect="1"/>
              </p:cNvGraphicFramePr>
              <p:nvPr/>
            </p:nvGraphicFramePr>
            <p:xfrm>
              <a:off x="1767" y="1666"/>
              <a:ext cx="288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9" name="Equation" r:id="rId21" imgW="304536" imgH="203024" progId="Equation.3">
                      <p:embed/>
                    </p:oleObj>
                  </mc:Choice>
                  <mc:Fallback>
                    <p:oleObj name="Equation" r:id="rId21" imgW="304536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7" y="1666"/>
                            <a:ext cx="288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8" name="Object 66"/>
              <p:cNvGraphicFramePr>
                <a:graphicFrameLocks noChangeAspect="1"/>
              </p:cNvGraphicFramePr>
              <p:nvPr/>
            </p:nvGraphicFramePr>
            <p:xfrm>
              <a:off x="1501" y="1986"/>
              <a:ext cx="30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0" name="Equation" r:id="rId23" imgW="317225" imgH="203024" progId="Equation.3">
                      <p:embed/>
                    </p:oleObj>
                  </mc:Choice>
                  <mc:Fallback>
                    <p:oleObj name="Equation" r:id="rId23" imgW="317225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1" y="1986"/>
                            <a:ext cx="30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67"/>
              <p:cNvGraphicFramePr>
                <a:graphicFrameLocks noChangeAspect="1"/>
              </p:cNvGraphicFramePr>
              <p:nvPr/>
            </p:nvGraphicFramePr>
            <p:xfrm>
              <a:off x="1487" y="3278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1" name="Equation" r:id="rId25" imgW="330057" imgH="203112" progId="Equation.3">
                      <p:embed/>
                    </p:oleObj>
                  </mc:Choice>
                  <mc:Fallback>
                    <p:oleObj name="Equation" r:id="rId25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7" y="3278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68"/>
              <p:cNvGraphicFramePr>
                <a:graphicFrameLocks noChangeAspect="1"/>
              </p:cNvGraphicFramePr>
              <p:nvPr/>
            </p:nvGraphicFramePr>
            <p:xfrm>
              <a:off x="1801" y="3576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2" name="Equation" r:id="rId27" imgW="330057" imgH="203112" progId="Equation.3">
                      <p:embed/>
                    </p:oleObj>
                  </mc:Choice>
                  <mc:Fallback>
                    <p:oleObj name="Equation" r:id="rId27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1" y="3576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69"/>
              <p:cNvGraphicFramePr>
                <a:graphicFrameLocks noChangeAspect="1"/>
              </p:cNvGraphicFramePr>
              <p:nvPr/>
            </p:nvGraphicFramePr>
            <p:xfrm>
              <a:off x="2115" y="3768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3" name="Equation" r:id="rId29" imgW="330057" imgH="203112" progId="Equation.3">
                      <p:embed/>
                    </p:oleObj>
                  </mc:Choice>
                  <mc:Fallback>
                    <p:oleObj name="Equation" r:id="rId29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5" y="3768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70"/>
              <p:cNvGraphicFramePr>
                <a:graphicFrameLocks noChangeAspect="1"/>
              </p:cNvGraphicFramePr>
              <p:nvPr/>
            </p:nvGraphicFramePr>
            <p:xfrm>
              <a:off x="3367" y="3754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4" name="Equation" r:id="rId31" imgW="330057" imgH="203112" progId="Equation.3">
                      <p:embed/>
                    </p:oleObj>
                  </mc:Choice>
                  <mc:Fallback>
                    <p:oleObj name="Equation" r:id="rId31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7" y="3754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71"/>
              <p:cNvGraphicFramePr>
                <a:graphicFrameLocks noChangeAspect="1"/>
              </p:cNvGraphicFramePr>
              <p:nvPr/>
            </p:nvGraphicFramePr>
            <p:xfrm>
              <a:off x="3747" y="3560"/>
              <a:ext cx="30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5" name="Equation" r:id="rId33" imgW="317225" imgH="203024" progId="Equation.3">
                      <p:embed/>
                    </p:oleObj>
                  </mc:Choice>
                  <mc:Fallback>
                    <p:oleObj name="Equation" r:id="rId33" imgW="317225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7" y="3560"/>
                            <a:ext cx="30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72"/>
              <p:cNvGraphicFramePr>
                <a:graphicFrameLocks noChangeAspect="1"/>
              </p:cNvGraphicFramePr>
              <p:nvPr/>
            </p:nvGraphicFramePr>
            <p:xfrm>
              <a:off x="3983" y="3242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6" name="Equation" r:id="rId35" imgW="330057" imgH="203112" progId="Equation.3">
                      <p:embed/>
                    </p:oleObj>
                  </mc:Choice>
                  <mc:Fallback>
                    <p:oleObj name="Equation" r:id="rId35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3" y="3242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Group 73"/>
            <p:cNvGrpSpPr>
              <a:grpSpLocks/>
            </p:cNvGrpSpPr>
            <p:nvPr/>
          </p:nvGrpSpPr>
          <p:grpSpPr bwMode="auto">
            <a:xfrm>
              <a:off x="1331" y="1342"/>
              <a:ext cx="3110" cy="2715"/>
              <a:chOff x="1331" y="1342"/>
              <a:chExt cx="3110" cy="2715"/>
            </a:xfrm>
          </p:grpSpPr>
          <p:sp>
            <p:nvSpPr>
              <p:cNvPr id="69" name="Line 74"/>
              <p:cNvSpPr>
                <a:spLocks noChangeShapeType="1"/>
              </p:cNvSpPr>
              <p:nvPr/>
            </p:nvSpPr>
            <p:spPr bwMode="auto">
              <a:xfrm flipH="1">
                <a:off x="2576" y="1584"/>
                <a:ext cx="608" cy="231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75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592" cy="2272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76"/>
              <p:cNvSpPr>
                <a:spLocks noChangeShapeType="1"/>
              </p:cNvSpPr>
              <p:nvPr/>
            </p:nvSpPr>
            <p:spPr bwMode="auto">
              <a:xfrm rot="5474216" flipV="1">
                <a:off x="2621" y="1516"/>
                <a:ext cx="574" cy="2432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77"/>
              <p:cNvSpPr>
                <a:spLocks noChangeShapeType="1"/>
              </p:cNvSpPr>
              <p:nvPr/>
            </p:nvSpPr>
            <p:spPr bwMode="auto">
              <a:xfrm rot="-5474216" flipH="1" flipV="1">
                <a:off x="2644" y="1517"/>
                <a:ext cx="575" cy="2416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" name="Object 78"/>
              <p:cNvGraphicFramePr>
                <a:graphicFrameLocks noChangeAspect="1"/>
              </p:cNvGraphicFramePr>
              <p:nvPr/>
            </p:nvGraphicFramePr>
            <p:xfrm>
              <a:off x="1331" y="2974"/>
              <a:ext cx="288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7" name="Equation" r:id="rId37" imgW="304536" imgH="203024" progId="Equation.3">
                      <p:embed/>
                    </p:oleObj>
                  </mc:Choice>
                  <mc:Fallback>
                    <p:oleObj name="Equation" r:id="rId37" imgW="304536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1" y="2974"/>
                            <a:ext cx="288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79"/>
              <p:cNvGraphicFramePr>
                <a:graphicFrameLocks noChangeAspect="1"/>
              </p:cNvGraphicFramePr>
              <p:nvPr/>
            </p:nvGraphicFramePr>
            <p:xfrm>
              <a:off x="2391" y="3854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8" name="Equation" r:id="rId39" imgW="330057" imgH="203112" progId="Equation.3">
                      <p:embed/>
                    </p:oleObj>
                  </mc:Choice>
                  <mc:Fallback>
                    <p:oleObj name="Equation" r:id="rId39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1" y="3854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80"/>
              <p:cNvGraphicFramePr>
                <a:graphicFrameLocks noChangeAspect="1"/>
              </p:cNvGraphicFramePr>
              <p:nvPr/>
            </p:nvGraphicFramePr>
            <p:xfrm>
              <a:off x="3055" y="3846"/>
              <a:ext cx="31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9" name="Equation" r:id="rId41" imgW="330057" imgH="203112" progId="Equation.3">
                      <p:embed/>
                    </p:oleObj>
                  </mc:Choice>
                  <mc:Fallback>
                    <p:oleObj name="Equation" r:id="rId41" imgW="330057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5" y="3846"/>
                            <a:ext cx="31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81"/>
              <p:cNvGraphicFramePr>
                <a:graphicFrameLocks noChangeAspect="1"/>
              </p:cNvGraphicFramePr>
              <p:nvPr/>
            </p:nvGraphicFramePr>
            <p:xfrm>
              <a:off x="4141" y="2950"/>
              <a:ext cx="30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0" name="Equation" r:id="rId43" imgW="317225" imgH="203024" progId="Equation.3">
                      <p:embed/>
                    </p:oleObj>
                  </mc:Choice>
                  <mc:Fallback>
                    <p:oleObj name="Equation" r:id="rId43" imgW="317225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1" y="2950"/>
                            <a:ext cx="30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82"/>
              <p:cNvGraphicFramePr>
                <a:graphicFrameLocks noChangeAspect="1"/>
              </p:cNvGraphicFramePr>
              <p:nvPr/>
            </p:nvGraphicFramePr>
            <p:xfrm>
              <a:off x="4181" y="2286"/>
              <a:ext cx="216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1" name="Equation" r:id="rId45" imgW="228501" imgH="203112" progId="Equation.3">
                      <p:embed/>
                    </p:oleObj>
                  </mc:Choice>
                  <mc:Fallback>
                    <p:oleObj name="Equation" r:id="rId45" imgW="228501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1" y="2286"/>
                            <a:ext cx="216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83"/>
              <p:cNvGraphicFramePr>
                <a:graphicFrameLocks noChangeAspect="1"/>
              </p:cNvGraphicFramePr>
              <p:nvPr/>
            </p:nvGraphicFramePr>
            <p:xfrm>
              <a:off x="3145" y="1350"/>
              <a:ext cx="240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2" name="Equation" r:id="rId47" imgW="253780" imgH="203024" progId="Equation.3">
                      <p:embed/>
                    </p:oleObj>
                  </mc:Choice>
                  <mc:Fallback>
                    <p:oleObj name="Equation" r:id="rId47" imgW="253780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5" y="1350"/>
                            <a:ext cx="240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84"/>
              <p:cNvGraphicFramePr>
                <a:graphicFrameLocks noChangeAspect="1"/>
              </p:cNvGraphicFramePr>
              <p:nvPr/>
            </p:nvGraphicFramePr>
            <p:xfrm>
              <a:off x="2465" y="1342"/>
              <a:ext cx="288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3" name="Equation" r:id="rId49" imgW="304536" imgH="203024" progId="Equation.3">
                      <p:embed/>
                    </p:oleObj>
                  </mc:Choice>
                  <mc:Fallback>
                    <p:oleObj name="Equation" r:id="rId49" imgW="304536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65" y="1342"/>
                            <a:ext cx="288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85"/>
              <p:cNvGraphicFramePr>
                <a:graphicFrameLocks noChangeAspect="1"/>
              </p:cNvGraphicFramePr>
              <p:nvPr/>
            </p:nvGraphicFramePr>
            <p:xfrm>
              <a:off x="1337" y="2286"/>
              <a:ext cx="288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4" name="Equation" r:id="rId51" imgW="304536" imgH="203024" progId="Equation.3">
                      <p:embed/>
                    </p:oleObj>
                  </mc:Choice>
                  <mc:Fallback>
                    <p:oleObj name="Equation" r:id="rId51" imgW="304536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7" y="2286"/>
                            <a:ext cx="288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4714127" y="1865458"/>
            <a:ext cx="4325098" cy="3753416"/>
            <a:chOff x="1271" y="1243"/>
            <a:chExt cx="3201" cy="2913"/>
          </a:xfrm>
        </p:grpSpPr>
        <p:sp>
          <p:nvSpPr>
            <p:cNvPr id="40" name="Line 66"/>
            <p:cNvSpPr>
              <a:spLocks noChangeShapeType="1"/>
            </p:cNvSpPr>
            <p:nvPr/>
          </p:nvSpPr>
          <p:spPr bwMode="auto">
            <a:xfrm>
              <a:off x="2310" y="1649"/>
              <a:ext cx="1164" cy="2126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>
              <a:off x="1798" y="2119"/>
              <a:ext cx="2174" cy="120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2894" y="2734"/>
              <a:ext cx="1388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94" y="1523"/>
              <a:ext cx="0" cy="2343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72" y="2734"/>
              <a:ext cx="281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838" y="2696"/>
              <a:ext cx="1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i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1945" y="1786"/>
              <a:ext cx="1893" cy="1911"/>
            </a:xfrm>
            <a:prstGeom prst="ellipse">
              <a:avLst/>
            </a:prstGeom>
            <a:noFill/>
            <a:ln w="3810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" name="Object 48"/>
            <p:cNvGraphicFramePr>
              <a:graphicFrameLocks noChangeAspect="1"/>
            </p:cNvGraphicFramePr>
            <p:nvPr/>
          </p:nvGraphicFramePr>
          <p:xfrm>
            <a:off x="2800" y="1243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5" name="Equation" r:id="rId53" imgW="253780" imgH="304536" progId="Equation.3">
                    <p:embed/>
                  </p:oleObj>
                </mc:Choice>
                <mc:Fallback>
                  <p:oleObj name="Equation" r:id="rId53" imgW="253780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1243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51"/>
            <p:cNvGraphicFramePr>
              <a:graphicFrameLocks noChangeAspect="1"/>
            </p:cNvGraphicFramePr>
            <p:nvPr/>
          </p:nvGraphicFramePr>
          <p:xfrm>
            <a:off x="1321" y="2660"/>
            <a:ext cx="149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6" name="Equation" r:id="rId55" imgW="139700" imgH="139700" progId="Equation.3">
                    <p:embed/>
                  </p:oleObj>
                </mc:Choice>
                <mc:Fallback>
                  <p:oleObj name="Equation" r:id="rId55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1" y="2660"/>
                          <a:ext cx="149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2"/>
            <p:cNvGraphicFramePr>
              <a:graphicFrameLocks noChangeAspect="1"/>
            </p:cNvGraphicFramePr>
            <p:nvPr/>
          </p:nvGraphicFramePr>
          <p:xfrm>
            <a:off x="2746" y="3831"/>
            <a:ext cx="3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7" name="Equation" r:id="rId57" imgW="317225" imgH="304536" progId="Equation.3">
                    <p:embed/>
                  </p:oleObj>
                </mc:Choice>
                <mc:Fallback>
                  <p:oleObj name="Equation" r:id="rId57" imgW="317225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" y="3831"/>
                          <a:ext cx="30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793328"/>
                </p:ext>
              </p:extLst>
            </p:nvPr>
          </p:nvGraphicFramePr>
          <p:xfrm>
            <a:off x="4021" y="2739"/>
            <a:ext cx="445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8" name="Equation" r:id="rId59" imgW="419040" imgH="177480" progId="Equation.3">
                    <p:embed/>
                  </p:oleObj>
                </mc:Choice>
                <mc:Fallback>
                  <p:oleObj name="Equation" r:id="rId59" imgW="419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1" y="2739"/>
                          <a:ext cx="445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55"/>
            <p:cNvGraphicFramePr>
              <a:graphicFrameLocks noChangeAspect="1"/>
            </p:cNvGraphicFramePr>
            <p:nvPr/>
          </p:nvGraphicFramePr>
          <p:xfrm>
            <a:off x="4176" y="2539"/>
            <a:ext cx="135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9" name="Equation" r:id="rId61" imgW="126725" imgH="177415" progId="Equation.3">
                    <p:embed/>
                  </p:oleObj>
                </mc:Choice>
                <mc:Fallback>
                  <p:oleObj name="Equation" r:id="rId61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539"/>
                          <a:ext cx="135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H="1">
              <a:off x="2018" y="1875"/>
              <a:ext cx="1756" cy="17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>
              <a:off x="2030" y="1855"/>
              <a:ext cx="1720" cy="17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 flipH="1">
              <a:off x="1810" y="2129"/>
              <a:ext cx="2176" cy="120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rot="5400000">
              <a:off x="1835" y="2120"/>
              <a:ext cx="2114" cy="121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" name="Object 68"/>
            <p:cNvGraphicFramePr>
              <a:graphicFrameLocks noChangeAspect="1"/>
            </p:cNvGraphicFramePr>
            <p:nvPr/>
          </p:nvGraphicFramePr>
          <p:xfrm>
            <a:off x="3994" y="1915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0" name="Equation" r:id="rId63" imgW="253780" imgH="304536" progId="Equation.3">
                    <p:embed/>
                  </p:oleObj>
                </mc:Choice>
                <mc:Fallback>
                  <p:oleObj name="Equation" r:id="rId63" imgW="253780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4" y="1915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69"/>
            <p:cNvGraphicFramePr>
              <a:graphicFrameLocks noChangeAspect="1"/>
            </p:cNvGraphicFramePr>
            <p:nvPr/>
          </p:nvGraphicFramePr>
          <p:xfrm>
            <a:off x="3772" y="1573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1" name="Equation" r:id="rId65" imgW="253780" imgH="304536" progId="Equation.3">
                    <p:embed/>
                  </p:oleObj>
                </mc:Choice>
                <mc:Fallback>
                  <p:oleObj name="Equation" r:id="rId65" imgW="253780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1573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70"/>
            <p:cNvGraphicFramePr>
              <a:graphicFrameLocks noChangeAspect="1"/>
            </p:cNvGraphicFramePr>
            <p:nvPr/>
          </p:nvGraphicFramePr>
          <p:xfrm>
            <a:off x="3442" y="1375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2" name="Equation" r:id="rId67" imgW="253780" imgH="304536" progId="Equation.3">
                    <p:embed/>
                  </p:oleObj>
                </mc:Choice>
                <mc:Fallback>
                  <p:oleObj name="Equation" r:id="rId67" imgW="253780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2" y="1375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71"/>
            <p:cNvGraphicFramePr>
              <a:graphicFrameLocks noChangeAspect="1"/>
            </p:cNvGraphicFramePr>
            <p:nvPr/>
          </p:nvGraphicFramePr>
          <p:xfrm>
            <a:off x="2092" y="1351"/>
            <a:ext cx="31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3" name="Equation" r:id="rId69" imgW="330057" imgH="304668" progId="Equation.3">
                    <p:embed/>
                  </p:oleObj>
                </mc:Choice>
                <mc:Fallback>
                  <p:oleObj name="Equation" r:id="rId69" imgW="330057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2" y="1351"/>
                          <a:ext cx="31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72"/>
            <p:cNvGraphicFramePr>
              <a:graphicFrameLocks noChangeAspect="1"/>
            </p:cNvGraphicFramePr>
            <p:nvPr/>
          </p:nvGraphicFramePr>
          <p:xfrm>
            <a:off x="1714" y="1567"/>
            <a:ext cx="3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" name="Equation" r:id="rId71" imgW="317225" imgH="304536" progId="Equation.3">
                    <p:embed/>
                  </p:oleObj>
                </mc:Choice>
                <mc:Fallback>
                  <p:oleObj name="Equation" r:id="rId71" imgW="317225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" y="1567"/>
                          <a:ext cx="30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73"/>
            <p:cNvGraphicFramePr>
              <a:graphicFrameLocks noChangeAspect="1"/>
            </p:cNvGraphicFramePr>
            <p:nvPr/>
          </p:nvGraphicFramePr>
          <p:xfrm>
            <a:off x="1486" y="1927"/>
            <a:ext cx="3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5" name="Equation" r:id="rId73" imgW="317225" imgH="304536" progId="Equation.3">
                    <p:embed/>
                  </p:oleObj>
                </mc:Choice>
                <mc:Fallback>
                  <p:oleObj name="Equation" r:id="rId73" imgW="317225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6" y="1927"/>
                          <a:ext cx="30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74"/>
            <p:cNvGraphicFramePr>
              <a:graphicFrameLocks noChangeAspect="1"/>
            </p:cNvGraphicFramePr>
            <p:nvPr/>
          </p:nvGraphicFramePr>
          <p:xfrm>
            <a:off x="1480" y="3235"/>
            <a:ext cx="31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6" name="Equation" r:id="rId75" imgW="330057" imgH="304668" progId="Equation.3">
                    <p:embed/>
                  </p:oleObj>
                </mc:Choice>
                <mc:Fallback>
                  <p:oleObj name="Equation" r:id="rId75" imgW="330057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3235"/>
                          <a:ext cx="31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75"/>
            <p:cNvGraphicFramePr>
              <a:graphicFrameLocks noChangeAspect="1"/>
            </p:cNvGraphicFramePr>
            <p:nvPr/>
          </p:nvGraphicFramePr>
          <p:xfrm>
            <a:off x="1696" y="3613"/>
            <a:ext cx="3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" name="Equation" r:id="rId77" imgW="317225" imgH="304536" progId="Equation.3">
                    <p:embed/>
                  </p:oleObj>
                </mc:Choice>
                <mc:Fallback>
                  <p:oleObj name="Equation" r:id="rId77" imgW="317225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6" y="3613"/>
                          <a:ext cx="30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6"/>
            <p:cNvGraphicFramePr>
              <a:graphicFrameLocks noChangeAspect="1"/>
            </p:cNvGraphicFramePr>
            <p:nvPr/>
          </p:nvGraphicFramePr>
          <p:xfrm>
            <a:off x="2068" y="3805"/>
            <a:ext cx="31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8" name="Equation" r:id="rId79" imgW="330057" imgH="304668" progId="Equation.3">
                    <p:embed/>
                  </p:oleObj>
                </mc:Choice>
                <mc:Fallback>
                  <p:oleObj name="Equation" r:id="rId79" imgW="330057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8" y="3805"/>
                          <a:ext cx="31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7"/>
            <p:cNvGraphicFramePr>
              <a:graphicFrameLocks noChangeAspect="1"/>
            </p:cNvGraphicFramePr>
            <p:nvPr/>
          </p:nvGraphicFramePr>
          <p:xfrm>
            <a:off x="3334" y="3775"/>
            <a:ext cx="3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9" name="Equation" r:id="rId81" imgW="317225" imgH="304536" progId="Equation.3">
                    <p:embed/>
                  </p:oleObj>
                </mc:Choice>
                <mc:Fallback>
                  <p:oleObj name="Equation" r:id="rId81" imgW="317225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3775"/>
                          <a:ext cx="30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78"/>
            <p:cNvGraphicFramePr>
              <a:graphicFrameLocks noChangeAspect="1"/>
            </p:cNvGraphicFramePr>
            <p:nvPr/>
          </p:nvGraphicFramePr>
          <p:xfrm>
            <a:off x="3742" y="3613"/>
            <a:ext cx="31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0" name="Equation" r:id="rId83" imgW="330057" imgH="304668" progId="Equation.3">
                    <p:embed/>
                  </p:oleObj>
                </mc:Choice>
                <mc:Fallback>
                  <p:oleObj name="Equation" r:id="rId83" imgW="330057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3613"/>
                          <a:ext cx="31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79"/>
            <p:cNvGraphicFramePr>
              <a:graphicFrameLocks noChangeAspect="1"/>
            </p:cNvGraphicFramePr>
            <p:nvPr/>
          </p:nvGraphicFramePr>
          <p:xfrm>
            <a:off x="3982" y="3199"/>
            <a:ext cx="34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" name="Equation" r:id="rId85" imgW="368140" imgH="304668" progId="Equation.3">
                    <p:embed/>
                  </p:oleObj>
                </mc:Choice>
                <mc:Fallback>
                  <p:oleObj name="Equation" r:id="rId85" imgW="368140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2" y="3199"/>
                          <a:ext cx="34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" name="Group 93"/>
            <p:cNvGrpSpPr>
              <a:grpSpLocks/>
            </p:cNvGrpSpPr>
            <p:nvPr/>
          </p:nvGrpSpPr>
          <p:grpSpPr bwMode="auto">
            <a:xfrm>
              <a:off x="1271" y="1291"/>
              <a:ext cx="3201" cy="2865"/>
              <a:chOff x="1271" y="1291"/>
              <a:chExt cx="3201" cy="2865"/>
            </a:xfrm>
          </p:grpSpPr>
          <p:sp>
            <p:nvSpPr>
              <p:cNvPr id="56" name="Line 83"/>
              <p:cNvSpPr>
                <a:spLocks noChangeShapeType="1"/>
              </p:cNvSpPr>
              <p:nvPr/>
            </p:nvSpPr>
            <p:spPr bwMode="auto">
              <a:xfrm rot="5474216" flipV="1">
                <a:off x="2621" y="1516"/>
                <a:ext cx="574" cy="2432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84"/>
              <p:cNvSpPr>
                <a:spLocks noChangeShapeType="1"/>
              </p:cNvSpPr>
              <p:nvPr/>
            </p:nvSpPr>
            <p:spPr bwMode="auto">
              <a:xfrm rot="-5474216" flipH="1" flipV="1">
                <a:off x="2644" y="1517"/>
                <a:ext cx="575" cy="2416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81"/>
              <p:cNvSpPr>
                <a:spLocks noChangeShapeType="1"/>
              </p:cNvSpPr>
              <p:nvPr/>
            </p:nvSpPr>
            <p:spPr bwMode="auto">
              <a:xfrm flipH="1">
                <a:off x="2576" y="1584"/>
                <a:ext cx="608" cy="2312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2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592" cy="2272"/>
              </a:xfrm>
              <a:prstGeom prst="line">
                <a:avLst/>
              </a:prstGeom>
              <a:noFill/>
              <a:ln w="12700">
                <a:solidFill>
                  <a:srgbClr val="6633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8" name="Object 85"/>
              <p:cNvGraphicFramePr>
                <a:graphicFrameLocks noChangeAspect="1"/>
              </p:cNvGraphicFramePr>
              <p:nvPr/>
            </p:nvGraphicFramePr>
            <p:xfrm>
              <a:off x="1271" y="2923"/>
              <a:ext cx="344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2" name="Equation" r:id="rId87" imgW="431613" imgH="304668" progId="Equation.3">
                      <p:embed/>
                    </p:oleObj>
                  </mc:Choice>
                  <mc:Fallback>
                    <p:oleObj name="Equation" r:id="rId87" imgW="431613" imgH="30466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1" y="2923"/>
                            <a:ext cx="344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86"/>
              <p:cNvGraphicFramePr>
                <a:graphicFrameLocks noChangeAspect="1"/>
              </p:cNvGraphicFramePr>
              <p:nvPr/>
            </p:nvGraphicFramePr>
            <p:xfrm>
              <a:off x="2377" y="3899"/>
              <a:ext cx="316" cy="2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3" name="Equation" r:id="rId89" imgW="444114" imgH="304536" progId="Equation.3">
                      <p:embed/>
                    </p:oleObj>
                  </mc:Choice>
                  <mc:Fallback>
                    <p:oleObj name="Equation" r:id="rId89" imgW="444114" imgH="30453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7" y="3899"/>
                            <a:ext cx="316" cy="2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87"/>
              <p:cNvGraphicFramePr>
                <a:graphicFrameLocks noChangeAspect="1"/>
              </p:cNvGraphicFramePr>
              <p:nvPr/>
            </p:nvGraphicFramePr>
            <p:xfrm>
              <a:off x="3033" y="3907"/>
              <a:ext cx="343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4" name="Equation" r:id="rId91" imgW="444114" imgH="304536" progId="Equation.3">
                      <p:embed/>
                    </p:oleObj>
                  </mc:Choice>
                  <mc:Fallback>
                    <p:oleObj name="Equation" r:id="rId91" imgW="444114" imgH="30453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3" y="3907"/>
                            <a:ext cx="343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88"/>
              <p:cNvGraphicFramePr>
                <a:graphicFrameLocks noChangeAspect="1"/>
              </p:cNvGraphicFramePr>
              <p:nvPr/>
            </p:nvGraphicFramePr>
            <p:xfrm>
              <a:off x="4131" y="2947"/>
              <a:ext cx="341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5" name="Equation" r:id="rId93" imgW="457002" imgH="304668" progId="Equation.3">
                      <p:embed/>
                    </p:oleObj>
                  </mc:Choice>
                  <mc:Fallback>
                    <p:oleObj name="Equation" r:id="rId93" imgW="457002" imgH="30466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1" y="2947"/>
                            <a:ext cx="341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89"/>
              <p:cNvGraphicFramePr>
                <a:graphicFrameLocks noChangeAspect="1"/>
              </p:cNvGraphicFramePr>
              <p:nvPr/>
            </p:nvGraphicFramePr>
            <p:xfrm>
              <a:off x="4153" y="2291"/>
              <a:ext cx="232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6" name="Equation" r:id="rId95" imgW="304536" imgH="304536" progId="Equation.3">
                      <p:embed/>
                    </p:oleObj>
                  </mc:Choice>
                  <mc:Fallback>
                    <p:oleObj name="Equation" r:id="rId95" imgW="304536" imgH="30453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3" y="2291"/>
                            <a:ext cx="232" cy="2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90"/>
              <p:cNvGraphicFramePr>
                <a:graphicFrameLocks noChangeAspect="1"/>
              </p:cNvGraphicFramePr>
              <p:nvPr/>
            </p:nvGraphicFramePr>
            <p:xfrm>
              <a:off x="3091" y="1299"/>
              <a:ext cx="293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7" name="Equation" r:id="rId97" imgW="368140" imgH="304668" progId="Equation.3">
                      <p:embed/>
                    </p:oleObj>
                  </mc:Choice>
                  <mc:Fallback>
                    <p:oleObj name="Equation" r:id="rId97" imgW="368140" imgH="30466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1" y="1299"/>
                            <a:ext cx="293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91"/>
              <p:cNvGraphicFramePr>
                <a:graphicFrameLocks noChangeAspect="1"/>
              </p:cNvGraphicFramePr>
              <p:nvPr/>
            </p:nvGraphicFramePr>
            <p:xfrm>
              <a:off x="2429" y="1291"/>
              <a:ext cx="266" cy="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8" name="Equation" r:id="rId99" imgW="380835" imgH="304668" progId="Equation.3">
                      <p:embed/>
                    </p:oleObj>
                  </mc:Choice>
                  <mc:Fallback>
                    <p:oleObj name="Equation" r:id="rId99" imgW="380835" imgH="30466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" y="1291"/>
                            <a:ext cx="266" cy="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92"/>
              <p:cNvGraphicFramePr>
                <a:graphicFrameLocks noChangeAspect="1"/>
              </p:cNvGraphicFramePr>
              <p:nvPr/>
            </p:nvGraphicFramePr>
            <p:xfrm>
              <a:off x="1277" y="2235"/>
              <a:ext cx="322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9" name="Equation" r:id="rId101" imgW="431613" imgH="304668" progId="Equation.3">
                      <p:embed/>
                    </p:oleObj>
                  </mc:Choice>
                  <mc:Fallback>
                    <p:oleObj name="Equation" r:id="rId101" imgW="431613" imgH="30466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7" y="2235"/>
                            <a:ext cx="322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1618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7" y="2133600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Degrees </a:t>
            </a:r>
            <a:r>
              <a:rPr lang="en-US" dirty="0" smtClean="0">
                <a:latin typeface="Cambria Math"/>
                <a:ea typeface="Cambria Math"/>
              </a:rPr>
              <a:t>⟺</a:t>
            </a:r>
            <a:r>
              <a:rPr lang="en-US" dirty="0" smtClean="0">
                <a:latin typeface="+mj-lt"/>
                <a:ea typeface="Cambria Math"/>
              </a:rPr>
              <a:t>Radians</a:t>
            </a:r>
            <a:endParaRPr lang="en-US" dirty="0" smtClean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0283" y="2750359"/>
                <a:ext cx="2839047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=360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83" y="2750359"/>
                <a:ext cx="2839047" cy="453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0592" y="4599459"/>
                <a:ext cx="2614627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=180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92" y="4599459"/>
                <a:ext cx="2614627" cy="453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40283" y="4242569"/>
            <a:ext cx="8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38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5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4558" y="3290211"/>
                <a:ext cx="3075970" cy="793743"/>
              </a:xfrm>
              <a:prstGeom prst="rect">
                <a:avLst/>
              </a:prstGeom>
              <a:noFill/>
              <a:ln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360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360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58" y="3290211"/>
                <a:ext cx="3075970" cy="7937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300" y="5089528"/>
                <a:ext cx="2736134" cy="793615"/>
              </a:xfrm>
              <a:prstGeom prst="rect">
                <a:avLst/>
              </a:prstGeom>
              <a:noFill/>
              <a:ln>
                <a:solidFill>
                  <a:srgbClr val="00339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180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180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00" y="5089528"/>
                <a:ext cx="2736134" cy="7936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7" y="2133600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Ex: Convert 45</a:t>
            </a:r>
            <a:r>
              <a:rPr lang="en-US" baseline="30000" dirty="0" smtClean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 to rad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blipFill rotWithShape="1">
                <a:blip r:embed="rId2"/>
                <a:stretch>
                  <a:fillRect l="-38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3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426" y="2829123"/>
                <a:ext cx="2034083" cy="92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45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  <m:r>
                                <a:rPr lang="en-US" i="1" baseline="3000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6" y="2829123"/>
                <a:ext cx="2034083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1457" y="3779803"/>
                <a:ext cx="1370119" cy="719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57" y="3779803"/>
                <a:ext cx="1370119" cy="719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44083" y="4625720"/>
                <a:ext cx="1871666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=0.785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83" y="4625720"/>
                <a:ext cx="1871666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943033" y="5028043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09875" y="3751299"/>
            <a:ext cx="1416832" cy="8744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09248" y="4625720"/>
            <a:ext cx="1417459" cy="8744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047891" y="3155578"/>
            <a:ext cx="33052" cy="1811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036485" y="3377382"/>
            <a:ext cx="33052" cy="1811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22861" y="2871587"/>
                <a:ext cx="1086259" cy="786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861" y="2871587"/>
                <a:ext cx="1086259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/>
      <p:bldP spid="27" grpId="0"/>
      <p:bldP spid="4" grpId="0" animBg="1"/>
      <p:bldP spid="28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7" y="2133600"/>
            <a:ext cx="336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Ex: Convert 165</a:t>
            </a:r>
            <a:r>
              <a:rPr lang="en-US" baseline="30000" dirty="0" smtClean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 to rad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blipFill rotWithShape="1">
                <a:blip r:embed="rId2"/>
                <a:stretch>
                  <a:fillRect l="-38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3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426" y="2829123"/>
                <a:ext cx="2034083" cy="92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165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18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i="1" baseline="3000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6" y="2829123"/>
                <a:ext cx="2034083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1457" y="3779803"/>
                <a:ext cx="1724374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57" y="3779803"/>
                <a:ext cx="1724374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44083" y="4625720"/>
                <a:ext cx="1687329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=2.88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83" y="4625720"/>
                <a:ext cx="1687329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932016" y="5022994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09875" y="3751299"/>
            <a:ext cx="1335956" cy="8744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09875" y="4625720"/>
            <a:ext cx="1335956" cy="8744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1203539" y="3155578"/>
            <a:ext cx="33052" cy="1811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124037" y="3377382"/>
            <a:ext cx="33052" cy="1811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4355" y="2873534"/>
                <a:ext cx="1256177" cy="793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165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5" y="2873534"/>
                <a:ext cx="1256177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5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/>
      <p:bldP spid="27" grpId="0"/>
      <p:bldP spid="4" grpId="0" animBg="1"/>
      <p:bldP spid="28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197" y="2133600"/>
                <a:ext cx="4237216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Ex: 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latin typeface="+mj-lt"/>
                  </a:rPr>
                  <a:t> rad to degrees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2133600"/>
                <a:ext cx="4237216" cy="619913"/>
              </a:xfrm>
              <a:prstGeom prst="rect">
                <a:avLst/>
              </a:prstGeom>
              <a:blipFill rotWithShape="1">
                <a:blip r:embed="rId2"/>
                <a:stretch>
                  <a:fillRect l="-2158" r="-115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36198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8" y="1874907"/>
                <a:ext cx="1726418" cy="526939"/>
              </a:xfrm>
              <a:prstGeom prst="rect">
                <a:avLst/>
              </a:prstGeom>
              <a:blipFill rotWithShape="1">
                <a:blip r:embed="rId3"/>
                <a:stretch>
                  <a:fillRect l="-352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4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426" y="2829123"/>
                <a:ext cx="2510174" cy="92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  <m:r>
                                <a:rPr lang="en-US" b="0" i="1" baseline="30000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6" y="2829123"/>
                <a:ext cx="2510174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26693" y="3755846"/>
                <a:ext cx="1182568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=225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3" y="3755846"/>
                <a:ext cx="1182568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 bwMode="auto">
          <a:xfrm>
            <a:off x="3305359" y="3742153"/>
            <a:ext cx="803902" cy="4531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2020827" y="3434616"/>
            <a:ext cx="18735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872963" y="2967688"/>
            <a:ext cx="18735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374999" y="3415159"/>
            <a:ext cx="30263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36863" y="2967687"/>
            <a:ext cx="30263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26693" y="2897122"/>
                <a:ext cx="1352486" cy="786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1800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3" y="2897122"/>
                <a:ext cx="1352486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1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8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197" y="2133600"/>
                <a:ext cx="423721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Ex: 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latin typeface="+mj-lt"/>
                  </a:rPr>
                  <a:t> rad to degrees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2133600"/>
                <a:ext cx="4237216" cy="614655"/>
              </a:xfrm>
              <a:prstGeom prst="rect">
                <a:avLst/>
              </a:prstGeom>
              <a:blipFill rotWithShape="1">
                <a:blip r:embed="rId2"/>
                <a:stretch>
                  <a:fillRect l="-2158" r="-115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blipFill rotWithShape="1">
                <a:blip r:embed="rId3"/>
                <a:stretch>
                  <a:fillRect l="-38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4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426" y="2829123"/>
                <a:ext cx="2340256" cy="92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  <m:r>
                                <a:rPr lang="en-US" b="0" i="1" baseline="30000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6" y="2829123"/>
                <a:ext cx="2340256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26693" y="3755846"/>
                <a:ext cx="1182568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=120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3" y="3755846"/>
                <a:ext cx="1182568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 bwMode="auto">
          <a:xfrm>
            <a:off x="3305359" y="3742153"/>
            <a:ext cx="803902" cy="4531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1806811" y="3434616"/>
            <a:ext cx="18735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872963" y="2967688"/>
            <a:ext cx="18735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151255" y="3415159"/>
            <a:ext cx="30263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36863" y="2967687"/>
            <a:ext cx="30263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26693" y="2897122"/>
                <a:ext cx="1182568" cy="786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360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3" y="2897122"/>
                <a:ext cx="1182568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0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8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0668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17.1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Lines and Angles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17.2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17.3</a:t>
            </a:r>
            <a:r>
              <a:rPr lang="en-US" sz="2800" dirty="0" smtClean="0"/>
              <a:t>: Circles and Radians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17.4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Volume and Surface Area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809" y="1143000"/>
            <a:ext cx="4390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Degrees &amp; Radians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410200" y="2372529"/>
            <a:ext cx="2857500" cy="2866222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694413" y="3815008"/>
            <a:ext cx="4287663" cy="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197" y="2133600"/>
            <a:ext cx="423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Ex: Convert 1 rad to degrees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858000" y="1647825"/>
            <a:ext cx="0" cy="40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267699" y="3467948"/>
            <a:ext cx="54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0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9107" y="3467948"/>
            <a:ext cx="93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180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90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0" y="1874907"/>
                <a:ext cx="1726418" cy="526939"/>
              </a:xfrm>
              <a:prstGeom prst="rect">
                <a:avLst/>
              </a:prstGeom>
              <a:blipFill rotWithShape="1">
                <a:blip r:embed="rId2"/>
                <a:stretch>
                  <a:fillRect l="-38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270</a:t>
                </a:r>
                <a:r>
                  <a:rPr lang="en-US" sz="2000" i="1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𝜋 rad</a:t>
                </a:r>
                <a:endParaRPr lang="en-US" sz="2000" i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55" y="5212408"/>
                <a:ext cx="1726418" cy="527580"/>
              </a:xfrm>
              <a:prstGeom prst="rect">
                <a:avLst/>
              </a:prstGeom>
              <a:blipFill rotWithShape="1">
                <a:blip r:embed="rId3"/>
                <a:stretch>
                  <a:fillRect l="-353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08157" y="3791858"/>
            <a:ext cx="106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360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i="1" dirty="0" smtClean="0">
                <a:solidFill>
                  <a:srgbClr val="FF0000"/>
                </a:solidFill>
              </a:rPr>
              <a:t> =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𝜋 rad</a:t>
            </a:r>
            <a:endParaRPr lang="en-US" sz="2000" i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6810" y="2829123"/>
                <a:ext cx="2150909" cy="92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𝑟𝑎𝑑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  <m:r>
                                <a:rPr lang="en-US" b="0" i="1" baseline="30000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10" y="2829123"/>
                <a:ext cx="2150909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26693" y="3755846"/>
                <a:ext cx="1245084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=57.3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𝑜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3" y="3755846"/>
                <a:ext cx="1245084" cy="4531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 bwMode="auto">
          <a:xfrm>
            <a:off x="3305359" y="3742153"/>
            <a:ext cx="803902" cy="4531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258263" y="3415159"/>
            <a:ext cx="30263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319019" y="3181772"/>
            <a:ext cx="302632" cy="23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26693" y="2897122"/>
                <a:ext cx="1182568" cy="786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180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693" y="2897122"/>
                <a:ext cx="1182568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27851" y="4205216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22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8" grpId="0" animBg="1"/>
      <p:bldP spid="3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3505" y="1143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circle </a:t>
            </a:r>
            <a:r>
              <a:rPr lang="en-US" sz="2800" dirty="0" smtClean="0"/>
              <a:t>is the set of all points equidistant from a fixed point (center). 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 bwMode="auto">
          <a:xfrm>
            <a:off x="5791200" y="2837336"/>
            <a:ext cx="2590800" cy="2514600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060335" y="4072966"/>
            <a:ext cx="45719" cy="45719"/>
          </a:xfrm>
          <a:prstGeom prst="ellips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Connector 7"/>
          <p:cNvCxnSpPr>
            <a:stCxn id="2" idx="0"/>
            <a:endCxn id="5" idx="0"/>
          </p:cNvCxnSpPr>
          <p:nvPr/>
        </p:nvCxnSpPr>
        <p:spPr bwMode="auto">
          <a:xfrm flipH="1">
            <a:off x="7083195" y="2837336"/>
            <a:ext cx="3405" cy="12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2" idx="2"/>
          </p:cNvCxnSpPr>
          <p:nvPr/>
        </p:nvCxnSpPr>
        <p:spPr bwMode="auto">
          <a:xfrm flipH="1">
            <a:off x="5791200" y="4094636"/>
            <a:ext cx="259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01812" y="3620378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Center</a:t>
            </a:r>
            <a:endParaRPr lang="en-US" sz="2000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38122" y="3935896"/>
            <a:ext cx="222213" cy="1370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 rot="5400000">
            <a:off x="6597852" y="3321590"/>
            <a:ext cx="132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Radius </a:t>
            </a:r>
            <a:r>
              <a:rPr lang="en-US" sz="1800" dirty="0" smtClean="0">
                <a:solidFill>
                  <a:srgbClr val="003399"/>
                </a:solidFill>
              </a:rPr>
              <a:t>(r)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4661" y="4129172"/>
            <a:ext cx="166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Diameter </a:t>
            </a:r>
            <a:r>
              <a:rPr lang="en-US" sz="1800" dirty="0" smtClean="0">
                <a:solidFill>
                  <a:srgbClr val="003399"/>
                </a:solidFill>
              </a:rPr>
              <a:t>(d)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198" y="3164578"/>
            <a:ext cx="533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Diameter</a:t>
            </a:r>
            <a:r>
              <a:rPr lang="en-US" dirty="0" smtClean="0"/>
              <a:t> (d) – straight line segment from one side of the circle to the other through the center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199" y="4364907"/>
            <a:ext cx="513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Radius </a:t>
            </a:r>
            <a:r>
              <a:rPr lang="en-US" dirty="0" smtClean="0"/>
              <a:t>– straight line segment from one side of the circle to the center; ½ the diameter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60520" y="5565235"/>
                <a:ext cx="1214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20" y="5565235"/>
                <a:ext cx="1214563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3505" y="1143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791200" y="2837336"/>
            <a:ext cx="2590800" cy="2514600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060335" y="4072966"/>
            <a:ext cx="45719" cy="45719"/>
          </a:xfrm>
          <a:prstGeom prst="ellips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Connector 7"/>
          <p:cNvCxnSpPr>
            <a:stCxn id="2" idx="0"/>
            <a:endCxn id="5" idx="0"/>
          </p:cNvCxnSpPr>
          <p:nvPr/>
        </p:nvCxnSpPr>
        <p:spPr bwMode="auto">
          <a:xfrm flipH="1">
            <a:off x="7083195" y="2837336"/>
            <a:ext cx="3405" cy="12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2" idx="2"/>
          </p:cNvCxnSpPr>
          <p:nvPr/>
        </p:nvCxnSpPr>
        <p:spPr bwMode="auto">
          <a:xfrm flipH="1">
            <a:off x="5791200" y="4094636"/>
            <a:ext cx="259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01812" y="3620378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Center</a:t>
            </a:r>
            <a:endParaRPr lang="en-US" sz="2000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38122" y="3935896"/>
            <a:ext cx="222213" cy="1370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 rot="5400000">
            <a:off x="6694919" y="3420323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Radius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9583" y="4153025"/>
            <a:ext cx="13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Diameter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133600"/>
            <a:ext cx="2731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Circumference:</a:t>
            </a:r>
          </a:p>
          <a:p>
            <a:r>
              <a:rPr lang="en-US" sz="2800" dirty="0" smtClean="0"/>
              <a:t>(Perimeter)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9061" y="3358768"/>
                <a:ext cx="2143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1" y="3358768"/>
                <a:ext cx="214353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6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3505" y="1143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791200" y="2837336"/>
            <a:ext cx="2590800" cy="2514600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060335" y="4072966"/>
            <a:ext cx="45719" cy="45719"/>
          </a:xfrm>
          <a:prstGeom prst="ellips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Connector 7"/>
          <p:cNvCxnSpPr>
            <a:stCxn id="2" idx="0"/>
            <a:endCxn id="5" idx="0"/>
          </p:cNvCxnSpPr>
          <p:nvPr/>
        </p:nvCxnSpPr>
        <p:spPr bwMode="auto">
          <a:xfrm flipH="1">
            <a:off x="7083195" y="2837336"/>
            <a:ext cx="3405" cy="12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2" idx="2"/>
          </p:cNvCxnSpPr>
          <p:nvPr/>
        </p:nvCxnSpPr>
        <p:spPr bwMode="auto">
          <a:xfrm flipH="1">
            <a:off x="5791200" y="4094636"/>
            <a:ext cx="259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01812" y="3620378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Center</a:t>
            </a:r>
            <a:endParaRPr lang="en-US" sz="2000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38122" y="3935896"/>
            <a:ext cx="222213" cy="1370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 rot="5400000">
            <a:off x="6694919" y="3420323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Radius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9583" y="4153025"/>
            <a:ext cx="13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Diameter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133600"/>
            <a:ext cx="2731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Circumference:</a:t>
            </a:r>
          </a:p>
          <a:p>
            <a:r>
              <a:rPr lang="en-US" sz="2800" dirty="0" smtClean="0"/>
              <a:t>(Perimeter)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9061" y="3358768"/>
                <a:ext cx="2143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1" y="3358768"/>
                <a:ext cx="214353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732763" y="444875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6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7346" y="3820433"/>
                <a:ext cx="1708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46" y="3820433"/>
                <a:ext cx="170822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9061" y="4282098"/>
                <a:ext cx="1990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8.85 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1" y="4282098"/>
                <a:ext cx="19906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58285" y="4698519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58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3505" y="1143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791200" y="2837336"/>
            <a:ext cx="2590800" cy="2514600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060335" y="4072966"/>
            <a:ext cx="45719" cy="45719"/>
          </a:xfrm>
          <a:prstGeom prst="ellips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Connector 7"/>
          <p:cNvCxnSpPr>
            <a:stCxn id="2" idx="0"/>
            <a:endCxn id="5" idx="0"/>
          </p:cNvCxnSpPr>
          <p:nvPr/>
        </p:nvCxnSpPr>
        <p:spPr bwMode="auto">
          <a:xfrm flipH="1">
            <a:off x="7083195" y="2837336"/>
            <a:ext cx="3405" cy="12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2" idx="2"/>
          </p:cNvCxnSpPr>
          <p:nvPr/>
        </p:nvCxnSpPr>
        <p:spPr bwMode="auto">
          <a:xfrm flipH="1">
            <a:off x="5791200" y="4094636"/>
            <a:ext cx="259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01812" y="3620378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Center</a:t>
            </a:r>
            <a:endParaRPr lang="en-US" sz="2000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38122" y="3935896"/>
            <a:ext cx="222213" cy="1370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 rot="5400000">
            <a:off x="6694919" y="3420323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Radius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9583" y="4153025"/>
            <a:ext cx="13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Diameter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133600"/>
            <a:ext cx="273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9061" y="2897103"/>
                <a:ext cx="2332305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1" y="2897103"/>
                <a:ext cx="2332305" cy="8310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7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3505" y="1143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791200" y="2837336"/>
            <a:ext cx="2590800" cy="2514600"/>
          </a:xfrm>
          <a:prstGeom prst="ellipse">
            <a:avLst/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060335" y="4072966"/>
            <a:ext cx="45719" cy="45719"/>
          </a:xfrm>
          <a:prstGeom prst="ellipse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8" name="Straight Connector 7"/>
          <p:cNvCxnSpPr>
            <a:stCxn id="2" idx="0"/>
            <a:endCxn id="5" idx="0"/>
          </p:cNvCxnSpPr>
          <p:nvPr/>
        </p:nvCxnSpPr>
        <p:spPr bwMode="auto">
          <a:xfrm flipH="1">
            <a:off x="7083195" y="2837336"/>
            <a:ext cx="3405" cy="12356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" idx="6"/>
            <a:endCxn id="2" idx="2"/>
          </p:cNvCxnSpPr>
          <p:nvPr/>
        </p:nvCxnSpPr>
        <p:spPr bwMode="auto">
          <a:xfrm flipH="1">
            <a:off x="5791200" y="4094636"/>
            <a:ext cx="259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01812" y="3620378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Center</a:t>
            </a:r>
            <a:endParaRPr lang="en-US" sz="2000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38122" y="3935896"/>
            <a:ext cx="222213" cy="1370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 rot="5400000">
            <a:off x="6694919" y="3420323"/>
            <a:ext cx="118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Radius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9583" y="4153025"/>
            <a:ext cx="13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Diameter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133600"/>
            <a:ext cx="273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9061" y="2897103"/>
                <a:ext cx="2332305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61" y="2897103"/>
                <a:ext cx="2332305" cy="8310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 rot="5400000">
            <a:off x="7070326" y="3477770"/>
            <a:ext cx="10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= 3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4212" y="3773598"/>
                <a:ext cx="1850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12" y="3773598"/>
                <a:ext cx="185082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68654" y="4353080"/>
                <a:ext cx="175451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=28.27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n-US" b="0" i="1" baseline="30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54" y="4353080"/>
                <a:ext cx="1754518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17202" y="4698519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00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2633" y="1143000"/>
            <a:ext cx="4365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Composite Figures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133600"/>
            <a:ext cx="273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04777" y="5006296"/>
            <a:ext cx="75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 4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51266" y="2536571"/>
            <a:ext cx="1264257" cy="2469725"/>
            <a:chOff x="7108466" y="2336492"/>
            <a:chExt cx="1264257" cy="2469725"/>
          </a:xfrm>
        </p:grpSpPr>
        <p:sp>
          <p:nvSpPr>
            <p:cNvPr id="7" name="Rectangle 6"/>
            <p:cNvSpPr/>
            <p:nvPr/>
          </p:nvSpPr>
          <p:spPr bwMode="auto">
            <a:xfrm>
              <a:off x="7108466" y="2897103"/>
              <a:ext cx="1264257" cy="1909114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108466" y="2336492"/>
              <a:ext cx="1264257" cy="1168842"/>
            </a:xfrm>
            <a:prstGeom prst="arc">
              <a:avLst>
                <a:gd name="adj1" fmla="val 10807150"/>
                <a:gd name="adj2" fmla="val 21575840"/>
              </a:avLst>
            </a:prstGeom>
            <a:solidFill>
              <a:srgbClr val="99CCFF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5400000">
            <a:off x="7634291" y="3869414"/>
            <a:ext cx="10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 6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51266" y="3097182"/>
            <a:ext cx="1264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6039757" y="3700014"/>
            <a:ext cx="76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 6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2000" y="2819400"/>
                <a:ext cx="4807790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 +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 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𝒊𝒏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4807790" cy="5230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2023" y="3951906"/>
                <a:ext cx="164596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22.28 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23" y="3951906"/>
                <a:ext cx="1645963" cy="453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503791" y="430724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  <p:sp>
        <p:nvSpPr>
          <p:cNvPr id="2" name="Right Brace 1"/>
          <p:cNvSpPr/>
          <p:nvPr/>
        </p:nvSpPr>
        <p:spPr bwMode="auto">
          <a:xfrm rot="16200000">
            <a:off x="4839173" y="2465137"/>
            <a:ext cx="176212" cy="832502"/>
          </a:xfrm>
          <a:prstGeom prst="rightBrace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1" y="2395210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399"/>
                </a:solidFill>
                <a:latin typeface="Cambria Math"/>
                <a:ea typeface="Cambria Math"/>
              </a:rPr>
              <a:t>𝜋d</a:t>
            </a:r>
            <a:endParaRPr lang="en-US" sz="1800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2023" y="3370098"/>
                <a:ext cx="252864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16 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+6.28 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23" y="3370098"/>
                <a:ext cx="2528641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446766" y="3725432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6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8" grpId="0"/>
      <p:bldP spid="31" grpId="0"/>
      <p:bldP spid="37" grpId="0"/>
      <p:bldP spid="38" grpId="0"/>
      <p:bldP spid="2" grpId="0" animBg="1"/>
      <p:bldP spid="4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2633" y="1143000"/>
            <a:ext cx="4365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Composite Figures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133600"/>
            <a:ext cx="273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04777" y="5006296"/>
            <a:ext cx="75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 4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7537" y="5052462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651266" y="2536571"/>
            <a:ext cx="1264257" cy="2469725"/>
            <a:chOff x="7108466" y="2336492"/>
            <a:chExt cx="1264257" cy="2469725"/>
          </a:xfrm>
        </p:grpSpPr>
        <p:sp>
          <p:nvSpPr>
            <p:cNvPr id="7" name="Rectangle 6"/>
            <p:cNvSpPr/>
            <p:nvPr/>
          </p:nvSpPr>
          <p:spPr bwMode="auto">
            <a:xfrm>
              <a:off x="7108466" y="2897103"/>
              <a:ext cx="1264257" cy="1909114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108466" y="2336492"/>
              <a:ext cx="1264257" cy="1168842"/>
            </a:xfrm>
            <a:prstGeom prst="arc">
              <a:avLst>
                <a:gd name="adj1" fmla="val 10807150"/>
                <a:gd name="adj2" fmla="val 21575840"/>
              </a:avLst>
            </a:prstGeom>
            <a:solidFill>
              <a:srgbClr val="99CCFF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5400000">
            <a:off x="7634291" y="3869414"/>
            <a:ext cx="10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 6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51266" y="3097182"/>
            <a:ext cx="12642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99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6039757" y="3700014"/>
            <a:ext cx="76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 6 in.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3942" y="2656820"/>
            <a:ext cx="53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99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3399"/>
                </a:solidFill>
              </a:rPr>
              <a:t>1</a:t>
            </a:r>
            <a:r>
              <a:rPr lang="en-US" sz="2000" i="1" dirty="0" smtClean="0">
                <a:solidFill>
                  <a:srgbClr val="003399"/>
                </a:solidFill>
              </a:rPr>
              <a:t>  </a:t>
            </a:r>
            <a:endParaRPr lang="en-US" sz="2000" i="1" dirty="0">
              <a:solidFill>
                <a:srgbClr val="00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2517" y="3887868"/>
            <a:ext cx="53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99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3399"/>
                </a:solidFill>
              </a:rPr>
              <a:t>2</a:t>
            </a:r>
            <a:r>
              <a:rPr lang="en-US" sz="2000" i="1" dirty="0" smtClean="0">
                <a:solidFill>
                  <a:srgbClr val="003399"/>
                </a:solidFill>
              </a:rPr>
              <a:t>  </a:t>
            </a:r>
            <a:endParaRPr lang="en-US" sz="2000" i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2000" y="2819400"/>
                <a:ext cx="182594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825949" cy="453137"/>
              </a:xfrm>
              <a:prstGeom prst="rect">
                <a:avLst/>
              </a:prstGeom>
              <a:blipFill rotWithShape="1">
                <a:blip r:embed="rId2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19175" y="3324225"/>
                <a:ext cx="2194703" cy="59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box>
                                    <m:box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box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𝐿𝑊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3324225"/>
                <a:ext cx="2194703" cy="5927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09404" y="3946911"/>
                <a:ext cx="4091120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box>
                                <m:box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𝟒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𝒊𝒏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box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04" y="3946911"/>
                <a:ext cx="4091120" cy="6245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6060" y="4646377"/>
                <a:ext cx="2773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6.28 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baseline="3000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+24 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0" y="4646377"/>
                <a:ext cx="277300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47764" y="5344828"/>
                <a:ext cx="175451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30.28 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64" y="5344828"/>
                <a:ext cx="1754518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489532" y="5700162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(rounded)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90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3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5523</TotalTime>
  <Words>613</Words>
  <Application>Microsoft Office PowerPoint</Application>
  <PresentationFormat>On-screen Show (4:3)</PresentationFormat>
  <Paragraphs>189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FVTC_blue_WAF</vt:lpstr>
      <vt:lpstr>Equation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702</cp:revision>
  <cp:lastPrinted>2009-03-09T19:30:18Z</cp:lastPrinted>
  <dcterms:created xsi:type="dcterms:W3CDTF">2009-04-30T13:56:20Z</dcterms:created>
  <dcterms:modified xsi:type="dcterms:W3CDTF">2015-03-19T14:47:52Z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